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8" r:id="rId4"/>
    <p:sldId id="257" r:id="rId5"/>
    <p:sldId id="260" r:id="rId6"/>
    <p:sldId id="263" r:id="rId7"/>
    <p:sldId id="261" r:id="rId8"/>
    <p:sldId id="264" r:id="rId9"/>
    <p:sldId id="267" r:id="rId10"/>
    <p:sldId id="266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4"/>
  </p:normalViewPr>
  <p:slideViewPr>
    <p:cSldViewPr snapToGrid="0">
      <p:cViewPr>
        <p:scale>
          <a:sx n="95" d="100"/>
          <a:sy n="95" d="100"/>
        </p:scale>
        <p:origin x="1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218B2-A2C2-B84A-BD72-1A8409F7899E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6510C-E164-3B40-B2E2-C4D92F2798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8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6510C-E164-3B40-B2E2-C4D92F2798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6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60B5-BB12-1A51-8959-C4199AAFF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9EED9-46E6-7724-5CA8-C688B80B8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0A68C-F68F-4FE6-B171-D4FB30421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25218-874F-12E4-48D4-753F92F8E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6510C-E164-3B40-B2E2-C4D92F2798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9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6510C-E164-3B40-B2E2-C4D92F2798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2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4604-7FEA-ACDF-3780-346C87540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841A72-0060-29F3-CEC7-65D07BBA9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026591-71C0-3D71-A252-461692064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C1457-F590-0244-8691-5381ECF5E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16510C-E164-3B40-B2E2-C4D92F2798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8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E3C8-04EA-3E26-9E8C-8B9C84100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E8D2F-00E3-C32F-3597-66AC6EA3C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BC729-E126-83CD-6283-9233D0CD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FB142-4ED7-4FE5-EA1C-EE8827A3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D21A9-3060-3DBD-1C07-0C0C3A40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2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26EE-3DAE-2C5A-67E2-69FD0961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4008F-BB47-A0E0-1EDF-08CCECD15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CA69F-F7DA-B379-4747-7B824EB4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A1EAA-739A-B6DC-9EF0-D9B4C743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CF1C5-AC66-D823-5E46-719A1ED2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7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5B8152-C4BE-60B1-2170-AA543C91D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08192A-7B0B-AA67-8B7C-57C79C658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27E30-D9E8-39DF-7352-C9C23C465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02D18-D1F9-805F-9B57-C460FCED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4CE3-12CB-3BD5-9A35-A6D46B60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1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0C0F-4338-E1CB-9099-14569FF2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E1A9-06DA-B6DF-FCF2-FA4CC1985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EAD80-CE5D-A34D-21C7-5BF61926C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FC490-3291-5BC6-8938-6FCEB42F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5A75-3F0C-FBD1-0BAC-506CD72F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7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6E6E-6A8B-0D50-0298-9F46F208B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50C6-D7E1-1B4C-7F5D-ADEAABB2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67384-BDAF-134E-CFD2-98691572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A4729-7D0E-D575-6320-CE985000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62D1-AB41-4662-8EA6-3509F6B5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5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231D-FFDD-9011-02C0-8281F453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F3DC3-73E2-2A0E-10C2-7585A9270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6D93A-68AE-812E-EABC-C44908E5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A9A96-9CCA-D815-FEA4-32FB0069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1D06-DEEB-B4FF-AB5D-937B316F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10AD0-DB95-5288-F3DC-3D4A3DC6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63CA-D971-E1D3-66C1-18725B86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0F732-A08E-3015-BAD9-4AB047464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24F3B-C4B7-3025-6071-2D00DE2B3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44944-0DD6-63A5-CFF5-650A96B9B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3011E-BD54-C12D-7021-5EA18D8F6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241D7-0C84-B839-44AD-717D06D5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79BD7-3CFF-5165-39B0-057ADB6D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460DF-C511-941A-1589-5C6DEDE2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0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6741-BE85-3EE0-09FA-793167C2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EA7A5-5DC3-25C4-6F9C-440FF5BC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1C3E6-305F-A8D6-8332-7DF372A38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FB30-F733-2C96-94F7-508B5B78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8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9FEDE1-777D-ABAC-E798-99C3B8E0F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62D616-6143-8584-7D17-5A863D7F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A2ECD-EAC5-EB0A-6945-FEC61FF8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8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6FF2-59BA-C341-2ECF-3DE8B347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433AF-9982-A0A2-202D-B03A4627C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D4132-59E4-5110-3A5F-ED4B65065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08CAE-5E9A-D431-9372-5675DE06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C721D-6BF8-3C27-6982-46216797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F59A6-AFA9-D5FA-0DAC-88E4D804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FD783-9309-0663-2C21-0B6167E6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C381E0-37ED-A8BD-86E8-86FF22DD2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E8C29-B6F9-0688-3AB3-18F245B97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7224D-502F-AFED-F7D1-F1C599FE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D3C5B-8BF2-2B7A-7B7D-5E177641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655FB-4E1A-541B-AD0B-C2105AB0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D2EB5-E525-BCC7-A1E5-A0D8B5D92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0A02-AAE6-A511-6227-2EA83E183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E7314-A84F-7D7C-DD5F-3BB592430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79A5A-2FC3-1B44-A4BB-76180273C30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194C5-EA29-9B68-7DF2-AADCFA135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5A393-ED31-31D6-03F2-1187240D9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D6E2C-6052-D948-97FA-8F3E9E18E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4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FE3A51-011F-9688-ACFF-9EE5FAACC925}"/>
              </a:ext>
            </a:extLst>
          </p:cNvPr>
          <p:cNvCxnSpPr>
            <a:cxnSpLocks/>
          </p:cNvCxnSpPr>
          <p:nvPr/>
        </p:nvCxnSpPr>
        <p:spPr>
          <a:xfrm>
            <a:off x="6096000" y="1155031"/>
            <a:ext cx="0" cy="504123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6DC72E6-B2D4-A9FD-8153-D0A47F195AF7}"/>
              </a:ext>
            </a:extLst>
          </p:cNvPr>
          <p:cNvSpPr/>
          <p:nvPr/>
        </p:nvSpPr>
        <p:spPr>
          <a:xfrm>
            <a:off x="1347537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1E581-C3B3-96A0-04F6-2C66A932BD71}"/>
              </a:ext>
            </a:extLst>
          </p:cNvPr>
          <p:cNvSpPr/>
          <p:nvPr/>
        </p:nvSpPr>
        <p:spPr>
          <a:xfrm>
            <a:off x="7644064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18S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94E07-0257-20F1-1B90-D5F85E4B5984}"/>
              </a:ext>
            </a:extLst>
          </p:cNvPr>
          <p:cNvSpPr txBox="1"/>
          <p:nvPr/>
        </p:nvSpPr>
        <p:spPr>
          <a:xfrm>
            <a:off x="830179" y="5305926"/>
            <a:ext cx="464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(pre-filtering) - 55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(pre-filtering, no singletons) – 9,302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(post-rarefaction) – 33 (19 MH, 14 GNP)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(post-rarefaction) – 7,921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18F1C-C045-63C9-8B1C-3A59BA575362}"/>
              </a:ext>
            </a:extLst>
          </p:cNvPr>
          <p:cNvSpPr txBox="1"/>
          <p:nvPr/>
        </p:nvSpPr>
        <p:spPr>
          <a:xfrm>
            <a:off x="6714956" y="5305926"/>
            <a:ext cx="464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(pre-filtering) - 35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(pre-filtering, no singletons) – 8,708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(post-rarefaction) - 33 (19 MH, 14 GNP)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(post-rarefaction) - 7627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44B30-DD38-BBB5-D9B3-DB3FE847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39" y="1003998"/>
            <a:ext cx="5321398" cy="4169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7160D6-F24F-7933-6FB5-C753272C0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302" y="1003998"/>
            <a:ext cx="5292159" cy="41695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AAAB55-F8F1-8C12-1E9D-141DBFB684CA}"/>
              </a:ext>
            </a:extLst>
          </p:cNvPr>
          <p:cNvSpPr/>
          <p:nvPr/>
        </p:nvSpPr>
        <p:spPr>
          <a:xfrm>
            <a:off x="3274210" y="-12034"/>
            <a:ext cx="5702055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Negligible difference in 18S files following rarefaction</a:t>
            </a:r>
          </a:p>
        </p:txBody>
      </p:sp>
    </p:spTree>
    <p:extLst>
      <p:ext uri="{BB962C8B-B14F-4D97-AF65-F5344CB8AC3E}">
        <p14:creationId xmlns:p14="http://schemas.microsoft.com/office/powerpoint/2010/main" val="1136034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4706-3AF5-9C16-69DE-0A7F63BC0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982B68-F1F2-BA03-1491-CD3594CCF8FA}"/>
              </a:ext>
            </a:extLst>
          </p:cNvPr>
          <p:cNvCxnSpPr>
            <a:cxnSpLocks/>
          </p:cNvCxnSpPr>
          <p:nvPr/>
        </p:nvCxnSpPr>
        <p:spPr>
          <a:xfrm>
            <a:off x="6096000" y="601579"/>
            <a:ext cx="0" cy="5594684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6C4C25E-08D5-AE81-F4F7-D8130C5197AE}"/>
              </a:ext>
            </a:extLst>
          </p:cNvPr>
          <p:cNvSpPr/>
          <p:nvPr/>
        </p:nvSpPr>
        <p:spPr>
          <a:xfrm>
            <a:off x="1347537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91424-72C8-B290-FED7-D0EB8AA27B86}"/>
              </a:ext>
            </a:extLst>
          </p:cNvPr>
          <p:cNvSpPr/>
          <p:nvPr/>
        </p:nvSpPr>
        <p:spPr>
          <a:xfrm>
            <a:off x="7644064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16S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AFF9CC-BC9A-5EA8-CC82-59B5E6FB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32" y="1881621"/>
            <a:ext cx="5799530" cy="3015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FDC1FB-742D-D9B2-8728-BB7D7EB6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8" y="1608300"/>
            <a:ext cx="5799531" cy="35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B1834-08F2-FE19-2526-DA78C309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461" y="1631924"/>
            <a:ext cx="5677476" cy="42732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09F6EE-4625-1F8A-C7B9-7913BB4365C4}"/>
              </a:ext>
            </a:extLst>
          </p:cNvPr>
          <p:cNvCxnSpPr>
            <a:cxnSpLocks/>
          </p:cNvCxnSpPr>
          <p:nvPr/>
        </p:nvCxnSpPr>
        <p:spPr>
          <a:xfrm>
            <a:off x="6096000" y="974558"/>
            <a:ext cx="0" cy="5221705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A25C12-80D4-D964-F8F1-692A9BBBDE41}"/>
              </a:ext>
            </a:extLst>
          </p:cNvPr>
          <p:cNvSpPr/>
          <p:nvPr/>
        </p:nvSpPr>
        <p:spPr>
          <a:xfrm>
            <a:off x="1347537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4BF36-BD7D-0025-B797-18BE7227F027}"/>
              </a:ext>
            </a:extLst>
          </p:cNvPr>
          <p:cNvSpPr/>
          <p:nvPr/>
        </p:nvSpPr>
        <p:spPr>
          <a:xfrm>
            <a:off x="7644064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16S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87689E-CB2E-240C-BEA1-C845B4636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83" y="1937082"/>
            <a:ext cx="5119812" cy="36816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590E82-BB70-B9CE-2DC8-3339D9E22D87}"/>
              </a:ext>
            </a:extLst>
          </p:cNvPr>
          <p:cNvSpPr/>
          <p:nvPr/>
        </p:nvSpPr>
        <p:spPr>
          <a:xfrm>
            <a:off x="3274210" y="-12034"/>
            <a:ext cx="5702055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Modify 16S rarefaction cutoff?</a:t>
            </a:r>
          </a:p>
        </p:txBody>
      </p:sp>
    </p:spTree>
    <p:extLst>
      <p:ext uri="{BB962C8B-B14F-4D97-AF65-F5344CB8AC3E}">
        <p14:creationId xmlns:p14="http://schemas.microsoft.com/office/powerpoint/2010/main" val="396843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the different types of land&#10;&#10;Description automatically generated with medium confidence">
            <a:extLst>
              <a:ext uri="{FF2B5EF4-FFF2-40B4-BE49-F238E27FC236}">
                <a16:creationId xmlns:a16="http://schemas.microsoft.com/office/drawing/2014/main" id="{E8353BC7-F346-1D94-C44D-6BF7DFDB8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23"/>
          <a:stretch/>
        </p:blipFill>
        <p:spPr>
          <a:xfrm>
            <a:off x="277520" y="637917"/>
            <a:ext cx="11636960" cy="6220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11C113-559A-7574-2C39-0D5171185888}"/>
              </a:ext>
            </a:extLst>
          </p:cNvPr>
          <p:cNvSpPr/>
          <p:nvPr/>
        </p:nvSpPr>
        <p:spPr>
          <a:xfrm>
            <a:off x="1541142" y="5406887"/>
            <a:ext cx="8738074" cy="14511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4E073-8AB7-1C50-BAD7-7F2E38B3646D}"/>
              </a:ext>
            </a:extLst>
          </p:cNvPr>
          <p:cNvSpPr/>
          <p:nvPr/>
        </p:nvSpPr>
        <p:spPr>
          <a:xfrm>
            <a:off x="1541141" y="5406886"/>
            <a:ext cx="4979453" cy="468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[Samples]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B4A94-A6E5-8FA6-4E22-A0DA1726DB27}"/>
              </a:ext>
            </a:extLst>
          </p:cNvPr>
          <p:cNvSpPr/>
          <p:nvPr/>
        </p:nvSpPr>
        <p:spPr>
          <a:xfrm>
            <a:off x="5299763" y="5406886"/>
            <a:ext cx="4979453" cy="468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[Samples]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DA029-3CE1-D5E6-5276-BDE5FBA53EC8}"/>
              </a:ext>
            </a:extLst>
          </p:cNvPr>
          <p:cNvSpPr/>
          <p:nvPr/>
        </p:nvSpPr>
        <p:spPr>
          <a:xfrm>
            <a:off x="1912784" y="6806567"/>
            <a:ext cx="7812157" cy="51433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55DA9-DE24-2BF2-962F-9F2894A4A467}"/>
              </a:ext>
            </a:extLst>
          </p:cNvPr>
          <p:cNvSpPr/>
          <p:nvPr/>
        </p:nvSpPr>
        <p:spPr>
          <a:xfrm>
            <a:off x="1912784" y="-119609"/>
            <a:ext cx="8643157" cy="994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Light" panose="020B0402020203020204" pitchFamily="34" charset="77"/>
              </a:rPr>
              <a:t>Fi spread = Limitation and skew toward assigning environmental variables as those most influential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26516C-AA25-97EF-159D-C7E1D55A8CE7}"/>
              </a:ext>
            </a:extLst>
          </p:cNvPr>
          <p:cNvSpPr/>
          <p:nvPr/>
        </p:nvSpPr>
        <p:spPr>
          <a:xfrm>
            <a:off x="-744071" y="5786450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Light" panose="020B0402020203020204" pitchFamily="34" charset="77"/>
              </a:rPr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1862505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A7FE-1637-3D6C-B41D-0993C3700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different types of forest&#10;&#10;Description automatically generated with medium confidence">
            <a:extLst>
              <a:ext uri="{FF2B5EF4-FFF2-40B4-BE49-F238E27FC236}">
                <a16:creationId xmlns:a16="http://schemas.microsoft.com/office/drawing/2014/main" id="{DF7B576D-C071-16DE-92A6-035793BE7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8"/>
          <a:stretch/>
        </p:blipFill>
        <p:spPr>
          <a:xfrm>
            <a:off x="107575" y="684804"/>
            <a:ext cx="12084425" cy="57599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CF61D9-949E-0064-6199-2C9EE20FA0A6}"/>
              </a:ext>
            </a:extLst>
          </p:cNvPr>
          <p:cNvSpPr/>
          <p:nvPr/>
        </p:nvSpPr>
        <p:spPr>
          <a:xfrm>
            <a:off x="1462211" y="5596916"/>
            <a:ext cx="9566130" cy="12273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57A78-D095-1437-1A59-80313C14E8B2}"/>
              </a:ext>
            </a:extLst>
          </p:cNvPr>
          <p:cNvSpPr/>
          <p:nvPr/>
        </p:nvSpPr>
        <p:spPr>
          <a:xfrm>
            <a:off x="1541141" y="5622038"/>
            <a:ext cx="4979453" cy="468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[Samples]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EB6B09-169E-7867-10ED-DC78D2BD2526}"/>
              </a:ext>
            </a:extLst>
          </p:cNvPr>
          <p:cNvSpPr/>
          <p:nvPr/>
        </p:nvSpPr>
        <p:spPr>
          <a:xfrm>
            <a:off x="5299763" y="5622038"/>
            <a:ext cx="4979453" cy="468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[Samples]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E7087B-6013-C2D6-F1A4-F48BAD2BCD2F}"/>
              </a:ext>
            </a:extLst>
          </p:cNvPr>
          <p:cNvSpPr/>
          <p:nvPr/>
        </p:nvSpPr>
        <p:spPr>
          <a:xfrm>
            <a:off x="1912784" y="6806567"/>
            <a:ext cx="7812157" cy="51433"/>
          </a:xfrm>
          <a:prstGeom prst="rect">
            <a:avLst/>
          </a:prstGeom>
          <a:solidFill>
            <a:schemeClr val="bg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1D75BE-B1B1-6E67-1820-8138D5E21CB0}"/>
              </a:ext>
            </a:extLst>
          </p:cNvPr>
          <p:cNvSpPr/>
          <p:nvPr/>
        </p:nvSpPr>
        <p:spPr>
          <a:xfrm>
            <a:off x="1912784" y="-119609"/>
            <a:ext cx="8643157" cy="994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Light" panose="020B0402020203020204" pitchFamily="34" charset="77"/>
              </a:rPr>
              <a:t>Fi spread = Limitation and skew toward assigning environmental variables as those most influential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00DB6D-6D81-321C-FF52-F5827C88FD1D}"/>
              </a:ext>
            </a:extLst>
          </p:cNvPr>
          <p:cNvSpPr/>
          <p:nvPr/>
        </p:nvSpPr>
        <p:spPr>
          <a:xfrm>
            <a:off x="-434790" y="5786450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</p:spTree>
    <p:extLst>
      <p:ext uri="{BB962C8B-B14F-4D97-AF65-F5344CB8AC3E}">
        <p14:creationId xmlns:p14="http://schemas.microsoft.com/office/powerpoint/2010/main" val="39919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563FA-ABCB-2E84-03AA-F7206E2FD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FA5214-A46B-29F9-9FFC-DE69A8E6BA2D}"/>
              </a:ext>
            </a:extLst>
          </p:cNvPr>
          <p:cNvSpPr/>
          <p:nvPr/>
        </p:nvSpPr>
        <p:spPr>
          <a:xfrm>
            <a:off x="1347537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964008-8690-60DB-C0F0-9973E7C7F3BF}"/>
              </a:ext>
            </a:extLst>
          </p:cNvPr>
          <p:cNvSpPr/>
          <p:nvPr/>
        </p:nvSpPr>
        <p:spPr>
          <a:xfrm>
            <a:off x="7644064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18S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C9274-4ABD-07F2-2EDC-6BA433D0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" y="1146926"/>
            <a:ext cx="5755493" cy="4453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822623-835A-F538-86D3-52D1A2A0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831" y="1522788"/>
            <a:ext cx="5595388" cy="4077165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2C935A-BDCB-F271-A914-926480E1732A}"/>
              </a:ext>
            </a:extLst>
          </p:cNvPr>
          <p:cNvCxnSpPr>
            <a:cxnSpLocks/>
          </p:cNvCxnSpPr>
          <p:nvPr/>
        </p:nvCxnSpPr>
        <p:spPr>
          <a:xfrm>
            <a:off x="6096000" y="1155031"/>
            <a:ext cx="0" cy="504123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B0751AF-50A8-E85B-3849-E76314B2F014}"/>
              </a:ext>
            </a:extLst>
          </p:cNvPr>
          <p:cNvSpPr/>
          <p:nvPr/>
        </p:nvSpPr>
        <p:spPr>
          <a:xfrm>
            <a:off x="3274210" y="-12034"/>
            <a:ext cx="5702055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Negligible difference in 18S files following rarefaction</a:t>
            </a:r>
          </a:p>
        </p:txBody>
      </p:sp>
    </p:spTree>
    <p:extLst>
      <p:ext uri="{BB962C8B-B14F-4D97-AF65-F5344CB8AC3E}">
        <p14:creationId xmlns:p14="http://schemas.microsoft.com/office/powerpoint/2010/main" val="279164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B3898-A580-D40F-F516-5789CF069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729DDF-11D4-1ECA-BD72-974116B2FF41}"/>
              </a:ext>
            </a:extLst>
          </p:cNvPr>
          <p:cNvSpPr/>
          <p:nvPr/>
        </p:nvSpPr>
        <p:spPr>
          <a:xfrm>
            <a:off x="1347537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454D36-646E-E333-6D1D-364F2E5AFB36}"/>
              </a:ext>
            </a:extLst>
          </p:cNvPr>
          <p:cNvSpPr/>
          <p:nvPr/>
        </p:nvSpPr>
        <p:spPr>
          <a:xfrm>
            <a:off x="7644064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18S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7A9FA-413B-750E-B9C0-905CBCE7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9" y="1155031"/>
            <a:ext cx="5867400" cy="463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106B0-958B-DE0D-DB19-FCCD618F2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90" y="1155031"/>
            <a:ext cx="5670094" cy="475247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541DA9-D14A-FA2C-6AE7-07A7966BD5CE}"/>
              </a:ext>
            </a:extLst>
          </p:cNvPr>
          <p:cNvCxnSpPr>
            <a:cxnSpLocks/>
          </p:cNvCxnSpPr>
          <p:nvPr/>
        </p:nvCxnSpPr>
        <p:spPr>
          <a:xfrm>
            <a:off x="6096000" y="1155031"/>
            <a:ext cx="0" cy="504123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68F2A35-4CD9-0A2F-2256-AACEA5A291A9}"/>
              </a:ext>
            </a:extLst>
          </p:cNvPr>
          <p:cNvSpPr/>
          <p:nvPr/>
        </p:nvSpPr>
        <p:spPr>
          <a:xfrm>
            <a:off x="3274210" y="-12034"/>
            <a:ext cx="5702055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Negligible difference in 18S files following rarefaction</a:t>
            </a:r>
          </a:p>
        </p:txBody>
      </p:sp>
    </p:spTree>
    <p:extLst>
      <p:ext uri="{BB962C8B-B14F-4D97-AF65-F5344CB8AC3E}">
        <p14:creationId xmlns:p14="http://schemas.microsoft.com/office/powerpoint/2010/main" val="577205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28CA2-4030-7E83-7A80-74D68018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2EE26E-806B-B7B7-AC07-E9007378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855" y="1098549"/>
            <a:ext cx="6418845" cy="50989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57E0AD-EC92-DDF5-AD55-BA606C5B9278}"/>
              </a:ext>
            </a:extLst>
          </p:cNvPr>
          <p:cNvSpPr/>
          <p:nvPr/>
        </p:nvSpPr>
        <p:spPr>
          <a:xfrm>
            <a:off x="709863" y="95014"/>
            <a:ext cx="10684041" cy="99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Our limited Fi (fraction contributions of glacier ice) is due to reduced biological samples</a:t>
            </a:r>
          </a:p>
        </p:txBody>
      </p:sp>
    </p:spTree>
    <p:extLst>
      <p:ext uri="{BB962C8B-B14F-4D97-AF65-F5344CB8AC3E}">
        <p14:creationId xmlns:p14="http://schemas.microsoft.com/office/powerpoint/2010/main" val="370312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9D7E8-9B7E-8AE1-9788-2D0D2186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15011F-9AE1-ABA3-55ED-03610CF2BF84}"/>
              </a:ext>
            </a:extLst>
          </p:cNvPr>
          <p:cNvSpPr/>
          <p:nvPr/>
        </p:nvSpPr>
        <p:spPr>
          <a:xfrm>
            <a:off x="1347537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34C995-AD50-F18A-A537-B37F8045EEED}"/>
              </a:ext>
            </a:extLst>
          </p:cNvPr>
          <p:cNvSpPr/>
          <p:nvPr/>
        </p:nvSpPr>
        <p:spPr>
          <a:xfrm>
            <a:off x="7644064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16S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BA56B-525E-B8E8-CDB6-DB3B35F34603}"/>
              </a:ext>
            </a:extLst>
          </p:cNvPr>
          <p:cNvSpPr txBox="1"/>
          <p:nvPr/>
        </p:nvSpPr>
        <p:spPr>
          <a:xfrm>
            <a:off x="830179" y="5510465"/>
            <a:ext cx="464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(pre-filtering) - 55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(pre-filtering, no singletons) – 9,302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(post-rarefaction) – 33 (19 MH, 14 GNP)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(post-rarefaction) – 7,921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F5165C-37BE-7E9C-A102-1A2E5279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1" y="1003998"/>
            <a:ext cx="5490306" cy="43019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DFB616-762C-E86A-2EB6-E9320E81EC52}"/>
              </a:ext>
            </a:extLst>
          </p:cNvPr>
          <p:cNvSpPr txBox="1"/>
          <p:nvPr/>
        </p:nvSpPr>
        <p:spPr>
          <a:xfrm>
            <a:off x="6714956" y="5510465"/>
            <a:ext cx="464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(pre-filtering) - 88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(pre-filtering, no singletons) – 21,062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(post-rarefaction) - 56 (34 MH, 22 GNP)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(post-rarefaction) - 17565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C6DCC-A858-9191-EBA0-57C395BE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556" y="1003998"/>
            <a:ext cx="5475858" cy="433801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CFE8DA-71E8-2F03-93BC-50BE3310ECBC}"/>
              </a:ext>
            </a:extLst>
          </p:cNvPr>
          <p:cNvCxnSpPr>
            <a:cxnSpLocks/>
          </p:cNvCxnSpPr>
          <p:nvPr/>
        </p:nvCxnSpPr>
        <p:spPr>
          <a:xfrm>
            <a:off x="6096000" y="1155031"/>
            <a:ext cx="0" cy="504123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33E3025-1129-644F-D556-B0E9804F2BD0}"/>
              </a:ext>
            </a:extLst>
          </p:cNvPr>
          <p:cNvSpPr/>
          <p:nvPr/>
        </p:nvSpPr>
        <p:spPr>
          <a:xfrm>
            <a:off x="3274210" y="-12034"/>
            <a:ext cx="5702055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16S = more samples, but negligible differences</a:t>
            </a:r>
          </a:p>
        </p:txBody>
      </p:sp>
    </p:spTree>
    <p:extLst>
      <p:ext uri="{BB962C8B-B14F-4D97-AF65-F5344CB8AC3E}">
        <p14:creationId xmlns:p14="http://schemas.microsoft.com/office/powerpoint/2010/main" val="255821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5E370-D951-2406-0D11-84AE98A59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EF257-6076-CF32-7172-711962486017}"/>
              </a:ext>
            </a:extLst>
          </p:cNvPr>
          <p:cNvSpPr/>
          <p:nvPr/>
        </p:nvSpPr>
        <p:spPr>
          <a:xfrm>
            <a:off x="1347537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84C450-67DB-47AF-2B9B-04DD4DC3D7E1}"/>
              </a:ext>
            </a:extLst>
          </p:cNvPr>
          <p:cNvSpPr/>
          <p:nvPr/>
        </p:nvSpPr>
        <p:spPr>
          <a:xfrm>
            <a:off x="7644064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16S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F6B43-B56D-C566-CBE0-C8781E6A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28" y="1146926"/>
            <a:ext cx="5528705" cy="4277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47B6DF-4EAE-5252-183A-A2AC7FFC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28" y="1431716"/>
            <a:ext cx="5312037" cy="393441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A0C44-AFF8-1451-FCC6-9B5595958D40}"/>
              </a:ext>
            </a:extLst>
          </p:cNvPr>
          <p:cNvCxnSpPr>
            <a:cxnSpLocks/>
          </p:cNvCxnSpPr>
          <p:nvPr/>
        </p:nvCxnSpPr>
        <p:spPr>
          <a:xfrm>
            <a:off x="6096000" y="1155031"/>
            <a:ext cx="0" cy="504123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1D97D9D-8015-AD89-190C-42939C97F5F7}"/>
              </a:ext>
            </a:extLst>
          </p:cNvPr>
          <p:cNvSpPr/>
          <p:nvPr/>
        </p:nvSpPr>
        <p:spPr>
          <a:xfrm>
            <a:off x="3274210" y="-12034"/>
            <a:ext cx="5702055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Modify 16S rarefaction cutoff?</a:t>
            </a:r>
          </a:p>
        </p:txBody>
      </p:sp>
    </p:spTree>
    <p:extLst>
      <p:ext uri="{BB962C8B-B14F-4D97-AF65-F5344CB8AC3E}">
        <p14:creationId xmlns:p14="http://schemas.microsoft.com/office/powerpoint/2010/main" val="374523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366A5-9A33-3952-B08E-B23EE2D8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CC0D4-D20C-E70A-66D7-263409BA3574}"/>
              </a:ext>
            </a:extLst>
          </p:cNvPr>
          <p:cNvSpPr/>
          <p:nvPr/>
        </p:nvSpPr>
        <p:spPr>
          <a:xfrm>
            <a:off x="1347537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30C53B-5266-2CDC-723A-4EA6B1D8D082}"/>
              </a:ext>
            </a:extLst>
          </p:cNvPr>
          <p:cNvSpPr/>
          <p:nvPr/>
        </p:nvSpPr>
        <p:spPr>
          <a:xfrm>
            <a:off x="7644064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16S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9CB13-A753-2330-A8CA-FD087778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9" y="1155031"/>
            <a:ext cx="5867400" cy="4635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4E2A50-5C66-EC6B-D4EB-B43733F60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42" y="1192367"/>
            <a:ext cx="5757109" cy="456082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0568FB-5662-E8DD-F9DD-8A09AF9549CE}"/>
              </a:ext>
            </a:extLst>
          </p:cNvPr>
          <p:cNvCxnSpPr>
            <a:cxnSpLocks/>
          </p:cNvCxnSpPr>
          <p:nvPr/>
        </p:nvCxnSpPr>
        <p:spPr>
          <a:xfrm>
            <a:off x="6096000" y="1155031"/>
            <a:ext cx="0" cy="504123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39907BA-E14B-B334-C80D-70E05B80BD05}"/>
              </a:ext>
            </a:extLst>
          </p:cNvPr>
          <p:cNvSpPr/>
          <p:nvPr/>
        </p:nvSpPr>
        <p:spPr>
          <a:xfrm>
            <a:off x="3274210" y="-12034"/>
            <a:ext cx="5702055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16S = more samples, but negligible differences</a:t>
            </a:r>
          </a:p>
        </p:txBody>
      </p:sp>
    </p:spTree>
    <p:extLst>
      <p:ext uri="{BB962C8B-B14F-4D97-AF65-F5344CB8AC3E}">
        <p14:creationId xmlns:p14="http://schemas.microsoft.com/office/powerpoint/2010/main" val="2060381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9EE3BE2-0033-7FB4-CB96-8F77A4FDECA7}"/>
              </a:ext>
            </a:extLst>
          </p:cNvPr>
          <p:cNvSpPr/>
          <p:nvPr/>
        </p:nvSpPr>
        <p:spPr>
          <a:xfrm>
            <a:off x="1347537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D91883-176A-AA80-1640-72E9F63ED843}"/>
              </a:ext>
            </a:extLst>
          </p:cNvPr>
          <p:cNvSpPr/>
          <p:nvPr/>
        </p:nvSpPr>
        <p:spPr>
          <a:xfrm>
            <a:off x="7644064" y="48126"/>
            <a:ext cx="3200400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16S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938D5-B727-DCC8-90F2-4DB780BC6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2166"/>
            <a:ext cx="5806819" cy="423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B5552-0179-8FF2-B156-15BB997B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1" y="1221882"/>
            <a:ext cx="5812013" cy="3572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3BEA4-459D-6585-7EC5-B85E6AFA04AB}"/>
              </a:ext>
            </a:extLst>
          </p:cNvPr>
          <p:cNvSpPr txBox="1"/>
          <p:nvPr/>
        </p:nvSpPr>
        <p:spPr>
          <a:xfrm>
            <a:off x="830179" y="5414211"/>
            <a:ext cx="464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(pre-filtering, springs/streams only) - 45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(pre-filtering, no singletons) – 2,620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(post-rarefaction) – 33 (19 MH, 14 GNP)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(post-</a:t>
            </a:r>
            <a:r>
              <a:rPr lang="en-US" sz="1400" dirty="0" err="1">
                <a:latin typeface="Avenir Light" panose="020B0402020203020204" pitchFamily="34" charset="77"/>
              </a:rPr>
              <a:t>vst</a:t>
            </a:r>
            <a:r>
              <a:rPr lang="en-US" sz="1400" dirty="0">
                <a:latin typeface="Avenir Light" panose="020B0402020203020204" pitchFamily="34" charset="77"/>
              </a:rPr>
              <a:t>) – 2,620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D3A5A-0A94-7652-A068-BF26C50814BA}"/>
              </a:ext>
            </a:extLst>
          </p:cNvPr>
          <p:cNvSpPr txBox="1"/>
          <p:nvPr/>
        </p:nvSpPr>
        <p:spPr>
          <a:xfrm>
            <a:off x="6714956" y="5414211"/>
            <a:ext cx="4646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(pre-filtering, springs/streams only) - 72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(pre-filtering, no singletons) – 3,587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Nsamples</a:t>
            </a:r>
            <a:r>
              <a:rPr lang="en-US" sz="1400" dirty="0">
                <a:latin typeface="Avenir Light" panose="020B0402020203020204" pitchFamily="34" charset="77"/>
              </a:rPr>
              <a:t> (post-rarefaction) - 45 (27 MH, 18 GNP)</a:t>
            </a:r>
          </a:p>
          <a:p>
            <a:r>
              <a:rPr lang="en-US" sz="1400" b="1" dirty="0" err="1">
                <a:latin typeface="Avenir Light" panose="020B0402020203020204" pitchFamily="34" charset="77"/>
              </a:rPr>
              <a:t>Ntaxa</a:t>
            </a:r>
            <a:r>
              <a:rPr lang="en-US" sz="1400" dirty="0">
                <a:latin typeface="Avenir Light" panose="020B0402020203020204" pitchFamily="34" charset="77"/>
              </a:rPr>
              <a:t> (post-rarefaction) - 3,587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915A9-A301-37D7-9BF6-D84918D93F0F}"/>
              </a:ext>
            </a:extLst>
          </p:cNvPr>
          <p:cNvCxnSpPr>
            <a:cxnSpLocks/>
          </p:cNvCxnSpPr>
          <p:nvPr/>
        </p:nvCxnSpPr>
        <p:spPr>
          <a:xfrm>
            <a:off x="6096000" y="1155031"/>
            <a:ext cx="0" cy="504123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8E76EA8-72A5-DD80-A436-46BB527C7F8A}"/>
              </a:ext>
            </a:extLst>
          </p:cNvPr>
          <p:cNvSpPr/>
          <p:nvPr/>
        </p:nvSpPr>
        <p:spPr>
          <a:xfrm>
            <a:off x="3767506" y="-12034"/>
            <a:ext cx="4979453" cy="1106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Light" panose="020B0402020203020204" pitchFamily="34" charset="77"/>
              </a:rPr>
              <a:t>No correlations between metadata and PCs for 18S</a:t>
            </a:r>
          </a:p>
        </p:txBody>
      </p:sp>
    </p:spTree>
    <p:extLst>
      <p:ext uri="{BB962C8B-B14F-4D97-AF65-F5344CB8AC3E}">
        <p14:creationId xmlns:p14="http://schemas.microsoft.com/office/powerpoint/2010/main" val="190293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FC93-1490-E164-FA92-73A77832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C424D9-AB00-4166-7AB4-2A733390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283" y="3820339"/>
            <a:ext cx="4946232" cy="2982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B1D8D-600B-65AC-551C-122D51BD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92" y="444539"/>
            <a:ext cx="5339012" cy="3350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E4AC8B-C4DC-63C4-D91C-A1E1B71B04A1}"/>
              </a:ext>
            </a:extLst>
          </p:cNvPr>
          <p:cNvSpPr/>
          <p:nvPr/>
        </p:nvSpPr>
        <p:spPr>
          <a:xfrm>
            <a:off x="1347536" y="18795"/>
            <a:ext cx="3200400" cy="696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All 18S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1DAEB5-9C83-BCCD-40A7-7BB9761DF96A}"/>
              </a:ext>
            </a:extLst>
          </p:cNvPr>
          <p:cNvSpPr/>
          <p:nvPr/>
        </p:nvSpPr>
        <p:spPr>
          <a:xfrm>
            <a:off x="6117301" y="3521230"/>
            <a:ext cx="3200400" cy="384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ight" panose="020B0402020203020204" pitchFamily="34" charset="77"/>
              </a:rPr>
              <a:t>No Warm Springs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0942EE-8A17-3195-EC3F-0E8DC3497A23}"/>
              </a:ext>
            </a:extLst>
          </p:cNvPr>
          <p:cNvSpPr/>
          <p:nvPr/>
        </p:nvSpPr>
        <p:spPr>
          <a:xfrm>
            <a:off x="7644064" y="54891"/>
            <a:ext cx="3200400" cy="601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Light" panose="020B0402020203020204" pitchFamily="34" charset="77"/>
              </a:rPr>
              <a:t>16S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D6294-8ADD-4C83-E851-038F71382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96" y="1753567"/>
            <a:ext cx="5641646" cy="346813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448860-7C1D-920D-10F4-117B8E3CE2FC}"/>
              </a:ext>
            </a:extLst>
          </p:cNvPr>
          <p:cNvCxnSpPr>
            <a:cxnSpLocks/>
          </p:cNvCxnSpPr>
          <p:nvPr/>
        </p:nvCxnSpPr>
        <p:spPr>
          <a:xfrm>
            <a:off x="6096000" y="1155031"/>
            <a:ext cx="0" cy="504123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317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</TotalTime>
  <Words>365</Words>
  <Application>Microsoft Macintosh PowerPoint</Application>
  <PresentationFormat>Widescreen</PresentationFormat>
  <Paragraphs>66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L Hansen</dc:creator>
  <cp:lastModifiedBy>Christopher L Hansen</cp:lastModifiedBy>
  <cp:revision>5</cp:revision>
  <dcterms:created xsi:type="dcterms:W3CDTF">2024-02-02T02:34:59Z</dcterms:created>
  <dcterms:modified xsi:type="dcterms:W3CDTF">2024-02-08T16:50:17Z</dcterms:modified>
</cp:coreProperties>
</file>